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pdf" ContentType="application/pdf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396" r:id="rId1"/>
  </p:sldMasterIdLst>
  <p:sldIdLst>
    <p:sldId id="258" r:id="rId2"/>
    <p:sldId id="259" r:id="rId3"/>
    <p:sldId id="260" r:id="rId4"/>
    <p:sldId id="264" r:id="rId5"/>
    <p:sldId id="265" r:id="rId6"/>
    <p:sldId id="266" r:id="rId7"/>
    <p:sldId id="267" r:id="rId8"/>
    <p:sldId id="268" r:id="rId9"/>
    <p:sldId id="269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5ECF"/>
    <a:srgbClr val="1B60D4"/>
    <a:srgbClr val="588CFF"/>
    <a:srgbClr val="008135"/>
    <a:srgbClr val="A2A8B5"/>
    <a:srgbClr val="004E9E"/>
    <a:srgbClr val="E0EDDD"/>
    <a:srgbClr val="C8DFC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3" autoAdjust="0"/>
    <p:restoredTop sz="94640" autoAdjust="0"/>
  </p:normalViewPr>
  <p:slideViewPr>
    <p:cSldViewPr snapToGrid="0" snapToObjects="1">
      <p:cViewPr>
        <p:scale>
          <a:sx n="80" d="100"/>
          <a:sy n="80" d="100"/>
        </p:scale>
        <p:origin x="-58" y="7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d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.pd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" y="3315470"/>
            <a:ext cx="9144001" cy="1951182"/>
          </a:xfrm>
          <a:prstGeom prst="rect">
            <a:avLst/>
          </a:prstGeom>
          <a:solidFill>
            <a:srgbClr val="E0EDDD"/>
          </a:solidFill>
          <a:ln>
            <a:noFill/>
          </a:ln>
          <a:effectLst>
            <a:outerShdw blurRad="50800" dist="38100" dir="2700000" algn="tl" rotWithShape="0">
              <a:schemeClr val="bg1">
                <a:lumMod val="75000"/>
                <a:alpha val="40000"/>
              </a:schemeClr>
            </a:outerShdw>
            <a:reflection stA="0"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96455" y="3315470"/>
            <a:ext cx="8257053" cy="958083"/>
          </a:xfrm>
        </p:spPr>
        <p:txBody>
          <a:bodyPr/>
          <a:lstStyle>
            <a:lvl1pPr algn="l">
              <a:defRPr b="1">
                <a:solidFill>
                  <a:srgbClr val="004E9E"/>
                </a:solidFill>
              </a:defRPr>
            </a:lvl1pPr>
          </a:lstStyle>
          <a:p>
            <a:r>
              <a:rPr lang="en-US" b="1" dirty="0" smtClean="0">
                <a:solidFill>
                  <a:srgbClr val="004E9E"/>
                </a:solidFill>
                <a:cs typeface="Candara"/>
              </a:rPr>
              <a:t># Write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96456" y="4363839"/>
            <a:ext cx="6400800" cy="902814"/>
          </a:xfrm>
        </p:spPr>
        <p:txBody>
          <a:bodyPr/>
          <a:lstStyle>
            <a:lvl1pPr marL="0" indent="0" algn="l">
              <a:buNone/>
              <a:defRPr>
                <a:solidFill>
                  <a:srgbClr val="00813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en-US" dirty="0" smtClean="0">
                <a:solidFill>
                  <a:srgbClr val="008135"/>
                </a:solidFill>
              </a:rPr>
              <a:t># Write subtitle</a:t>
            </a:r>
            <a:endParaRPr lang="en-US" dirty="0">
              <a:solidFill>
                <a:srgbClr val="008135"/>
              </a:solidFill>
            </a:endParaRPr>
          </a:p>
        </p:txBody>
      </p:sp>
      <p:pic>
        <p:nvPicPr>
          <p:cNvPr id="8" name="Picture 7" descr="efface_logo_cmyk_100_sign.png"/>
          <p:cNvPicPr>
            <a:picLocks noChangeAspect="1"/>
          </p:cNvPicPr>
          <p:nvPr userDrawn="1"/>
        </p:nvPicPr>
        <p:blipFill>
          <a:blip r:embed="rId2">
            <a:alphaModFix amt="4000"/>
          </a:blip>
          <a:stretch>
            <a:fillRect/>
          </a:stretch>
        </p:blipFill>
        <p:spPr>
          <a:xfrm>
            <a:off x="5394479" y="2852050"/>
            <a:ext cx="3559030" cy="3523440"/>
          </a:xfrm>
          <a:prstGeom prst="rect">
            <a:avLst/>
          </a:prstGeom>
        </p:spPr>
      </p:pic>
      <p:pic>
        <p:nvPicPr>
          <p:cNvPr id="11" name="Picture 10" descr="efface_logo_cmyk_100.eps"/>
          <p:cNvPicPr>
            <a:picLocks noChangeAspect="1"/>
          </p:cNvPicPr>
          <p:nvPr userDrawn="1"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696456" y="1050636"/>
            <a:ext cx="3606800" cy="1409700"/>
          </a:xfrm>
          <a:prstGeom prst="rect">
            <a:avLst/>
          </a:prstGeom>
        </p:spPr>
      </p:pic>
      <p:sp>
        <p:nvSpPr>
          <p:cNvPr id="2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696913" y="5473700"/>
            <a:ext cx="4284662" cy="647700"/>
          </a:xfrm>
        </p:spPr>
        <p:txBody>
          <a:bodyPr>
            <a:normAutofit/>
          </a:bodyPr>
          <a:lstStyle>
            <a:lvl1pPr>
              <a:buFontTx/>
              <a:buNone/>
              <a:defRPr sz="1800" b="0" i="0" baseline="0">
                <a:solidFill>
                  <a:srgbClr val="008135"/>
                </a:solidFill>
              </a:defRPr>
            </a:lvl1pPr>
          </a:lstStyle>
          <a:p>
            <a:r>
              <a:rPr lang="en-US" b="1" dirty="0" smtClean="0">
                <a:solidFill>
                  <a:srgbClr val="008135"/>
                </a:solidFill>
              </a:rPr>
              <a:t># Name of the speaker</a:t>
            </a:r>
            <a:endParaRPr lang="en-US" b="1" dirty="0">
              <a:solidFill>
                <a:srgbClr val="008135"/>
              </a:solidFill>
            </a:endParaRP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1" hasCustomPrompt="1"/>
          </p:nvPr>
        </p:nvSpPr>
        <p:spPr>
          <a:xfrm>
            <a:off x="6710292" y="5473700"/>
            <a:ext cx="2154308" cy="647700"/>
          </a:xfrm>
        </p:spPr>
        <p:txBody>
          <a:bodyPr>
            <a:normAutofit/>
          </a:bodyPr>
          <a:lstStyle>
            <a:lvl1pPr>
              <a:buNone/>
              <a:defRPr sz="1800">
                <a:solidFill>
                  <a:srgbClr val="004E9E"/>
                </a:solidFill>
              </a:defRPr>
            </a:lvl1pPr>
          </a:lstStyle>
          <a:p>
            <a:r>
              <a:rPr lang="en-US" dirty="0" smtClean="0">
                <a:solidFill>
                  <a:srgbClr val="004E9E"/>
                </a:solidFill>
              </a:rPr>
              <a:t>DD.MM.YYYY</a:t>
            </a:r>
            <a:endParaRPr lang="en-US" dirty="0">
              <a:solidFill>
                <a:srgbClr val="004E9E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695950" y="6434948"/>
            <a:ext cx="2990850" cy="481966"/>
          </a:xfrm>
        </p:spPr>
        <p:txBody>
          <a:bodyPr>
            <a:noAutofit/>
          </a:bodyPr>
          <a:lstStyle>
            <a:lvl1pPr algn="r">
              <a:buFontTx/>
              <a:buNone/>
              <a:defRPr sz="1400">
                <a:solidFill>
                  <a:srgbClr val="E0EDDD"/>
                </a:solidFill>
              </a:defRPr>
            </a:lvl1pPr>
          </a:lstStyle>
          <a:p>
            <a:r>
              <a:rPr lang="en-US" dirty="0" smtClean="0"/>
              <a:t># Type in a footer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695950" y="6434948"/>
            <a:ext cx="2990850" cy="481966"/>
          </a:xfrm>
        </p:spPr>
        <p:txBody>
          <a:bodyPr>
            <a:noAutofit/>
          </a:bodyPr>
          <a:lstStyle>
            <a:lvl1pPr algn="r">
              <a:buFontTx/>
              <a:buNone/>
              <a:defRPr sz="1400">
                <a:solidFill>
                  <a:srgbClr val="E0EDDD"/>
                </a:solidFill>
              </a:defRPr>
            </a:lvl1pPr>
          </a:lstStyle>
          <a:p>
            <a:r>
              <a:rPr lang="en-US" dirty="0" smtClean="0"/>
              <a:t># Type in a footer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8135"/>
                </a:solidFill>
              </a:rPr>
              <a:t># Type a title of a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695950" y="6434948"/>
            <a:ext cx="2990850" cy="481966"/>
          </a:xfrm>
        </p:spPr>
        <p:txBody>
          <a:bodyPr>
            <a:noAutofit/>
          </a:bodyPr>
          <a:lstStyle>
            <a:lvl1pPr algn="r">
              <a:buFontTx/>
              <a:buNone/>
              <a:defRPr sz="1400">
                <a:solidFill>
                  <a:srgbClr val="E0EDDD"/>
                </a:solidFill>
              </a:defRPr>
            </a:lvl1pPr>
          </a:lstStyle>
          <a:p>
            <a:r>
              <a:rPr lang="en-US" dirty="0" smtClean="0"/>
              <a:t># Type in a footer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4E9E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8" name="Picture 7" descr="efface_logo_cmyk_100.eps"/>
          <p:cNvPicPr>
            <a:picLocks noChangeAspect="1"/>
          </p:cNvPicPr>
          <p:nvPr userDrawn="1"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96456" y="1050636"/>
            <a:ext cx="3606800" cy="1409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695950" y="6434948"/>
            <a:ext cx="2990850" cy="481966"/>
          </a:xfrm>
        </p:spPr>
        <p:txBody>
          <a:bodyPr>
            <a:noAutofit/>
          </a:bodyPr>
          <a:lstStyle>
            <a:lvl1pPr algn="r">
              <a:buFontTx/>
              <a:buNone/>
              <a:defRPr sz="1400">
                <a:solidFill>
                  <a:srgbClr val="E0EDDD"/>
                </a:solidFill>
              </a:defRPr>
            </a:lvl1pPr>
          </a:lstStyle>
          <a:p>
            <a:r>
              <a:rPr lang="en-US" dirty="0" smtClean="0"/>
              <a:t># Type in a footer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3731577" y="6466694"/>
            <a:ext cx="4955223" cy="323148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E0EDDD"/>
                </a:solidFill>
              </a:defRPr>
            </a:lvl1pPr>
          </a:lstStyle>
          <a:p>
            <a:r>
              <a:rPr lang="en-US" dirty="0" smtClean="0"/>
              <a:t># Type a footer 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695950" y="6434948"/>
            <a:ext cx="2990850" cy="481966"/>
          </a:xfrm>
        </p:spPr>
        <p:txBody>
          <a:bodyPr>
            <a:noAutofit/>
          </a:bodyPr>
          <a:lstStyle>
            <a:lvl1pPr algn="r">
              <a:buFontTx/>
              <a:buNone/>
              <a:defRPr sz="1400">
                <a:solidFill>
                  <a:srgbClr val="E0EDDD"/>
                </a:solidFill>
              </a:defRPr>
            </a:lvl1pPr>
          </a:lstStyle>
          <a:p>
            <a:r>
              <a:rPr lang="en-US" dirty="0" smtClean="0"/>
              <a:t># Type in a footer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695950" y="6434948"/>
            <a:ext cx="2990850" cy="481966"/>
          </a:xfrm>
        </p:spPr>
        <p:txBody>
          <a:bodyPr>
            <a:noAutofit/>
          </a:bodyPr>
          <a:lstStyle>
            <a:lvl1pPr algn="r">
              <a:buFontTx/>
              <a:buNone/>
              <a:defRPr sz="1400">
                <a:solidFill>
                  <a:srgbClr val="E0EDDD"/>
                </a:solidFill>
              </a:defRPr>
            </a:lvl1pPr>
          </a:lstStyle>
          <a:p>
            <a:r>
              <a:rPr lang="en-US" dirty="0" smtClean="0"/>
              <a:t># Type in a footer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695950" y="6434948"/>
            <a:ext cx="2990850" cy="481966"/>
          </a:xfrm>
        </p:spPr>
        <p:txBody>
          <a:bodyPr>
            <a:noAutofit/>
          </a:bodyPr>
          <a:lstStyle>
            <a:lvl1pPr algn="r">
              <a:buFontTx/>
              <a:buNone/>
              <a:defRPr sz="1400">
                <a:solidFill>
                  <a:srgbClr val="E0EDDD"/>
                </a:solidFill>
              </a:defRPr>
            </a:lvl1pPr>
          </a:lstStyle>
          <a:p>
            <a:r>
              <a:rPr lang="en-US" dirty="0" smtClean="0"/>
              <a:t># Type in a footer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695950" y="6434948"/>
            <a:ext cx="2990850" cy="481966"/>
          </a:xfrm>
        </p:spPr>
        <p:txBody>
          <a:bodyPr>
            <a:noAutofit/>
          </a:bodyPr>
          <a:lstStyle>
            <a:lvl1pPr algn="r">
              <a:buFontTx/>
              <a:buNone/>
              <a:defRPr sz="1400">
                <a:solidFill>
                  <a:srgbClr val="E0EDDD"/>
                </a:solidFill>
              </a:defRPr>
            </a:lvl1pPr>
          </a:lstStyle>
          <a:p>
            <a:r>
              <a:rPr lang="en-US" dirty="0" smtClean="0"/>
              <a:t># Type in a footer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8DFC3"/>
            </a:gs>
            <a:gs pos="100000">
              <a:srgbClr val="E0EDDD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01599" y="6466693"/>
            <a:ext cx="8954304" cy="255839"/>
          </a:xfrm>
          <a:prstGeom prst="roundRect">
            <a:avLst/>
          </a:prstGeom>
          <a:gradFill flip="none" rotWithShape="1">
            <a:gsLst>
              <a:gs pos="0">
                <a:srgbClr val="004E9E"/>
              </a:gs>
              <a:gs pos="100000">
                <a:srgbClr val="1A5ECF"/>
              </a:gs>
            </a:gsLst>
            <a:lin ang="16200000" scaled="0"/>
            <a:tileRect/>
          </a:gradFill>
          <a:effectLst>
            <a:reflection stA="0"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 descr="efface_logo_cmyk_100_sign.png"/>
          <p:cNvPicPr>
            <a:picLocks noChangeAspect="1"/>
          </p:cNvPicPr>
          <p:nvPr/>
        </p:nvPicPr>
        <p:blipFill>
          <a:blip r:embed="rId13">
            <a:alphaModFix amt="4000"/>
          </a:blip>
          <a:stretch>
            <a:fillRect/>
          </a:stretch>
        </p:blipFill>
        <p:spPr>
          <a:xfrm>
            <a:off x="5394479" y="2852050"/>
            <a:ext cx="3559030" cy="3523440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101599" y="92363"/>
            <a:ext cx="8954304" cy="1327605"/>
          </a:xfrm>
          <a:prstGeom prst="roundRect">
            <a:avLst/>
          </a:prstGeom>
          <a:gradFill flip="none" rotWithShape="1">
            <a:gsLst>
              <a:gs pos="8000">
                <a:srgbClr val="C8DFC3">
                  <a:alpha val="0"/>
                </a:srgbClr>
              </a:gs>
              <a:gs pos="100000">
                <a:srgbClr val="008135">
                  <a:alpha val="12000"/>
                </a:srgbClr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>
                <a:solidFill>
                  <a:srgbClr val="008135"/>
                </a:solidFill>
              </a:rPr>
              <a:t># Type a title of a slide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96456" y="6394687"/>
            <a:ext cx="360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E0EDDD"/>
                </a:solidFill>
              </a:rPr>
              <a:t>www.efface.eu</a:t>
            </a:r>
            <a:endParaRPr lang="en-US" dirty="0">
              <a:solidFill>
                <a:srgbClr val="E0EDDD"/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3124200" y="6466693"/>
            <a:ext cx="5562600" cy="2547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E0EDDD"/>
                </a:solidFill>
              </a:defRPr>
            </a:lvl1pPr>
          </a:lstStyle>
          <a:p>
            <a:r>
              <a:rPr lang="en-US" dirty="0" smtClean="0"/>
              <a:t># Type in a footer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97" r:id="rId1"/>
    <p:sldLayoutId id="2147484398" r:id="rId2"/>
    <p:sldLayoutId id="2147484399" r:id="rId3"/>
    <p:sldLayoutId id="2147484400" r:id="rId4"/>
    <p:sldLayoutId id="2147484401" r:id="rId5"/>
    <p:sldLayoutId id="2147484402" r:id="rId6"/>
    <p:sldLayoutId id="2147484403" r:id="rId7"/>
    <p:sldLayoutId id="2147484404" r:id="rId8"/>
    <p:sldLayoutId id="2147484405" r:id="rId9"/>
    <p:sldLayoutId id="2147484406" r:id="rId10"/>
    <p:sldLayoutId id="214748440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00813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SzPct val="80000"/>
        <a:buFontTx/>
        <a:buBlip>
          <a:blip r:embed="rId13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SzPct val="80000"/>
        <a:buFontTx/>
        <a:buBlip>
          <a:blip r:embed="rId13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fface.eu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31"/>
          <p:cNvSpPr>
            <a:spLocks noGrp="1"/>
          </p:cNvSpPr>
          <p:nvPr>
            <p:ph type="ctrTitle"/>
          </p:nvPr>
        </p:nvSpPr>
        <p:spPr>
          <a:xfrm>
            <a:off x="696913" y="3360573"/>
            <a:ext cx="8257053" cy="121031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“European Union Action to Fight Environmental Crime” (EFFACE)</a:t>
            </a:r>
            <a:endParaRPr lang="en-US" dirty="0"/>
          </a:p>
        </p:txBody>
      </p:sp>
      <p:sp>
        <p:nvSpPr>
          <p:cNvPr id="33" name="Subtitle 32"/>
          <p:cNvSpPr>
            <a:spLocks noGrp="1"/>
          </p:cNvSpPr>
          <p:nvPr>
            <p:ph type="subTitle" idx="1"/>
          </p:nvPr>
        </p:nvSpPr>
        <p:spPr>
          <a:xfrm>
            <a:off x="696913" y="4570886"/>
            <a:ext cx="6400800" cy="902814"/>
          </a:xfrm>
        </p:spPr>
        <p:txBody>
          <a:bodyPr/>
          <a:lstStyle/>
          <a:p>
            <a:r>
              <a:rPr lang="en-US" dirty="0" smtClean="0"/>
              <a:t>An EU research project</a:t>
            </a:r>
            <a:endParaRPr lang="en-US" dirty="0"/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0"/>
          </p:nvPr>
        </p:nvSpPr>
        <p:spPr>
          <a:xfrm>
            <a:off x="696912" y="5473700"/>
            <a:ext cx="5322887" cy="647700"/>
          </a:xfrm>
        </p:spPr>
        <p:txBody>
          <a:bodyPr/>
          <a:lstStyle/>
          <a:p>
            <a:r>
              <a:rPr lang="en-US" dirty="0" err="1" smtClean="0"/>
              <a:t>Christiane</a:t>
            </a:r>
            <a:r>
              <a:rPr lang="en-US" dirty="0" smtClean="0"/>
              <a:t> </a:t>
            </a:r>
            <a:r>
              <a:rPr lang="en-US" dirty="0" err="1" smtClean="0"/>
              <a:t>Gerstetter</a:t>
            </a:r>
            <a:r>
              <a:rPr lang="en-US" dirty="0" smtClean="0"/>
              <a:t> (envcrime@ecologic.eu)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stay</a:t>
            </a:r>
            <a:r>
              <a:rPr lang="de-DE" dirty="0" smtClean="0"/>
              <a:t> </a:t>
            </a:r>
            <a:r>
              <a:rPr lang="de-DE" dirty="0" err="1" smtClean="0"/>
              <a:t>tuned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Take a </a:t>
            </a:r>
            <a:r>
              <a:rPr lang="de-DE" dirty="0" err="1" smtClean="0"/>
              <a:t>look</a:t>
            </a:r>
            <a:r>
              <a:rPr lang="de-DE" dirty="0" smtClean="0"/>
              <a:t>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our</a:t>
            </a:r>
            <a:r>
              <a:rPr lang="de-DE" dirty="0" smtClean="0"/>
              <a:t> </a:t>
            </a:r>
            <a:r>
              <a:rPr lang="de-DE" dirty="0" err="1" smtClean="0"/>
              <a:t>website</a:t>
            </a:r>
            <a:r>
              <a:rPr lang="de-DE" dirty="0" smtClean="0"/>
              <a:t> (</a:t>
            </a:r>
            <a:r>
              <a:rPr lang="de-DE" dirty="0" smtClean="0">
                <a:hlinkClick r:id="rId2"/>
              </a:rPr>
              <a:t>www.efface.eu</a:t>
            </a:r>
            <a:r>
              <a:rPr lang="de-DE" dirty="0" smtClean="0"/>
              <a:t>)</a:t>
            </a:r>
          </a:p>
          <a:p>
            <a:r>
              <a:rPr lang="de-DE" dirty="0" smtClean="0"/>
              <a:t>Register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our</a:t>
            </a:r>
            <a:r>
              <a:rPr lang="de-DE" dirty="0" smtClean="0"/>
              <a:t> </a:t>
            </a:r>
            <a:r>
              <a:rPr lang="de-DE" dirty="0" err="1" smtClean="0"/>
              <a:t>newsletter</a:t>
            </a:r>
            <a:r>
              <a:rPr lang="de-DE" dirty="0" smtClean="0"/>
              <a:t> (3 – 4 </a:t>
            </a:r>
            <a:r>
              <a:rPr lang="de-DE" dirty="0" err="1" smtClean="0"/>
              <a:t>times</a:t>
            </a:r>
            <a:r>
              <a:rPr lang="de-DE" dirty="0" smtClean="0"/>
              <a:t>/</a:t>
            </a:r>
            <a:r>
              <a:rPr lang="de-DE" dirty="0" err="1" smtClean="0"/>
              <a:t>year</a:t>
            </a:r>
            <a:r>
              <a:rPr lang="de-DE" dirty="0" smtClean="0"/>
              <a:t>)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website</a:t>
            </a:r>
            <a:endParaRPr lang="de-DE" dirty="0" smtClean="0"/>
          </a:p>
          <a:p>
            <a:r>
              <a:rPr lang="de-DE" dirty="0" smtClean="0"/>
              <a:t>Follow </a:t>
            </a:r>
            <a:r>
              <a:rPr lang="de-DE" dirty="0" err="1" smtClean="0"/>
              <a:t>us</a:t>
            </a:r>
            <a:r>
              <a:rPr lang="de-DE" dirty="0" smtClean="0"/>
              <a:t> on </a:t>
            </a:r>
            <a:r>
              <a:rPr lang="de-DE" dirty="0" err="1" smtClean="0"/>
              <a:t>twitter</a:t>
            </a:r>
            <a:r>
              <a:rPr lang="de-DE" dirty="0" smtClean="0"/>
              <a:t>: Environmental Crime @</a:t>
            </a:r>
            <a:r>
              <a:rPr lang="de-DE" dirty="0" err="1" smtClean="0"/>
              <a:t>EnvCrime</a:t>
            </a:r>
            <a:endParaRPr lang="de-DE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contribute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de-DE" dirty="0" smtClean="0"/>
          </a:p>
          <a:p>
            <a:r>
              <a:rPr lang="de-DE" dirty="0" err="1" smtClean="0"/>
              <a:t>Participate</a:t>
            </a:r>
            <a:r>
              <a:rPr lang="de-DE" dirty="0" smtClean="0"/>
              <a:t> in 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our</a:t>
            </a:r>
            <a:r>
              <a:rPr lang="de-DE" dirty="0" smtClean="0"/>
              <a:t> </a:t>
            </a:r>
            <a:r>
              <a:rPr lang="de-DE" dirty="0" err="1" smtClean="0"/>
              <a:t>public</a:t>
            </a:r>
            <a:r>
              <a:rPr lang="de-DE" dirty="0" smtClean="0"/>
              <a:t> </a:t>
            </a:r>
            <a:r>
              <a:rPr lang="de-DE" dirty="0" err="1" smtClean="0"/>
              <a:t>events</a:t>
            </a:r>
            <a:r>
              <a:rPr lang="de-DE" dirty="0" smtClean="0"/>
              <a:t> (</a:t>
            </a:r>
            <a:r>
              <a:rPr lang="de-DE" dirty="0" err="1" smtClean="0"/>
              <a:t>midterm</a:t>
            </a:r>
            <a:r>
              <a:rPr lang="de-DE" dirty="0" smtClean="0"/>
              <a:t>/final </a:t>
            </a:r>
            <a:r>
              <a:rPr lang="de-DE" dirty="0" err="1" smtClean="0"/>
              <a:t>conference</a:t>
            </a:r>
            <a:r>
              <a:rPr lang="de-DE" dirty="0" smtClean="0"/>
              <a:t>)</a:t>
            </a:r>
          </a:p>
          <a:p>
            <a:r>
              <a:rPr lang="de-DE" dirty="0" err="1" smtClean="0"/>
              <a:t>Invite</a:t>
            </a:r>
            <a:r>
              <a:rPr lang="de-DE" dirty="0" smtClean="0"/>
              <a:t> </a:t>
            </a:r>
            <a:r>
              <a:rPr lang="de-DE" dirty="0" err="1" smtClean="0"/>
              <a:t>us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events</a:t>
            </a:r>
            <a:endParaRPr lang="de-DE" dirty="0" smtClean="0"/>
          </a:p>
          <a:p>
            <a:r>
              <a:rPr lang="de-DE" dirty="0" err="1" smtClean="0"/>
              <a:t>Become</a:t>
            </a:r>
            <a:r>
              <a:rPr lang="de-DE" dirty="0" smtClean="0"/>
              <a:t> a </a:t>
            </a:r>
            <a:r>
              <a:rPr lang="de-DE" dirty="0" err="1" smtClean="0"/>
              <a:t>member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our</a:t>
            </a:r>
            <a:r>
              <a:rPr lang="de-DE" dirty="0" smtClean="0"/>
              <a:t> international </a:t>
            </a:r>
            <a:r>
              <a:rPr lang="de-DE" dirty="0" err="1" smtClean="0"/>
              <a:t>contact</a:t>
            </a:r>
            <a:r>
              <a:rPr lang="de-DE" dirty="0" smtClean="0"/>
              <a:t> </a:t>
            </a:r>
            <a:r>
              <a:rPr lang="de-DE" dirty="0" err="1" smtClean="0"/>
              <a:t>group</a:t>
            </a:r>
            <a:r>
              <a:rPr lang="de-DE" dirty="0" smtClean="0"/>
              <a:t> (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invitation</a:t>
            </a:r>
            <a:r>
              <a:rPr lang="de-DE" dirty="0" smtClean="0"/>
              <a:t>)</a:t>
            </a:r>
          </a:p>
          <a:p>
            <a:r>
              <a:rPr lang="de-DE" dirty="0" err="1" smtClean="0"/>
              <a:t>Contribute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online „Research </a:t>
            </a:r>
            <a:r>
              <a:rPr lang="de-DE" dirty="0" err="1" smtClean="0"/>
              <a:t>and</a:t>
            </a:r>
            <a:r>
              <a:rPr lang="de-DE" dirty="0" smtClean="0"/>
              <a:t> Action Guide“</a:t>
            </a:r>
            <a:endParaRPr lang="de-DE" dirty="0" smtClean="0"/>
          </a:p>
          <a:p>
            <a:endParaRPr lang="de-DE" dirty="0" smtClean="0"/>
          </a:p>
          <a:p>
            <a:pPr>
              <a:buNone/>
            </a:pPr>
            <a:r>
              <a:rPr lang="de-DE" dirty="0" smtClean="0"/>
              <a:t>…. </a:t>
            </a:r>
            <a:r>
              <a:rPr lang="de-DE" dirty="0" err="1" smtClean="0"/>
              <a:t>Any</a:t>
            </a:r>
            <a:r>
              <a:rPr lang="de-DE" dirty="0" smtClean="0"/>
              <a:t> </a:t>
            </a:r>
            <a:r>
              <a:rPr lang="de-DE" dirty="0" err="1" smtClean="0"/>
              <a:t>other</a:t>
            </a:r>
            <a:r>
              <a:rPr lang="de-DE" dirty="0" smtClean="0"/>
              <a:t> </a:t>
            </a:r>
            <a:r>
              <a:rPr lang="de-DE" dirty="0" err="1" smtClean="0"/>
              <a:t>idea</a:t>
            </a:r>
            <a:r>
              <a:rPr lang="de-DE" dirty="0" smtClean="0"/>
              <a:t>? </a:t>
            </a:r>
            <a:r>
              <a:rPr lang="de-DE" dirty="0" err="1" smtClean="0"/>
              <a:t>Let</a:t>
            </a:r>
            <a:r>
              <a:rPr lang="de-DE" dirty="0" smtClean="0"/>
              <a:t> </a:t>
            </a:r>
            <a:r>
              <a:rPr lang="de-DE" dirty="0" err="1" smtClean="0"/>
              <a:t>us</a:t>
            </a:r>
            <a:r>
              <a:rPr lang="de-DE" dirty="0" smtClean="0"/>
              <a:t> </a:t>
            </a:r>
            <a:r>
              <a:rPr lang="de-DE" dirty="0" err="1" smtClean="0"/>
              <a:t>know</a:t>
            </a:r>
            <a:r>
              <a:rPr lang="de-DE" dirty="0" smtClean="0"/>
              <a:t> </a:t>
            </a:r>
            <a:r>
              <a:rPr lang="de-DE" dirty="0" err="1" smtClean="0"/>
              <a:t>about</a:t>
            </a:r>
            <a:r>
              <a:rPr lang="de-DE" dirty="0" smtClean="0"/>
              <a:t> </a:t>
            </a:r>
            <a:r>
              <a:rPr lang="de-DE" dirty="0" err="1" smtClean="0"/>
              <a:t>it!</a:t>
            </a:r>
            <a:endParaRPr lang="de-D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4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FP7 projects in general</a:t>
            </a:r>
            <a:endParaRPr lang="en-US" dirty="0"/>
          </a:p>
        </p:txBody>
      </p:sp>
      <p:sp>
        <p:nvSpPr>
          <p:cNvPr id="43" name="Content Placeholder 4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…. large and general rather than very specific, aimed at integrating insights from a variety of perspectives</a:t>
            </a:r>
          </a:p>
          <a:p>
            <a:r>
              <a:rPr lang="en-US" dirty="0" smtClean="0"/>
              <a:t>…. interdisciplinary</a:t>
            </a:r>
          </a:p>
          <a:p>
            <a:r>
              <a:rPr lang="en-US" dirty="0" smtClean="0"/>
              <a:t>…. with strong focus on policy impact at EU (and member state) level, dissemination and stakeholder involvement</a:t>
            </a:r>
            <a:endParaRPr lang="en-US" dirty="0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Basic </a:t>
            </a:r>
            <a:r>
              <a:rPr lang="de-DE" dirty="0" err="1" smtClean="0"/>
              <a:t>facts</a:t>
            </a:r>
            <a:r>
              <a:rPr lang="de-DE" dirty="0" smtClean="0"/>
              <a:t> on EFFACE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de-DE" dirty="0" smtClean="0"/>
          </a:p>
          <a:p>
            <a:r>
              <a:rPr lang="de-DE" dirty="0" err="1" smtClean="0"/>
              <a:t>December</a:t>
            </a:r>
            <a:r>
              <a:rPr lang="de-DE" dirty="0" smtClean="0"/>
              <a:t> 2012 – March 2016</a:t>
            </a:r>
          </a:p>
          <a:p>
            <a:r>
              <a:rPr lang="de-DE" dirty="0" smtClean="0"/>
              <a:t>11 European </a:t>
            </a:r>
            <a:r>
              <a:rPr lang="de-DE" dirty="0" err="1" smtClean="0"/>
              <a:t>partners</a:t>
            </a:r>
            <a:r>
              <a:rPr lang="de-DE" dirty="0" smtClean="0"/>
              <a:t> (</a:t>
            </a:r>
            <a:r>
              <a:rPr lang="de-DE" dirty="0" err="1" smtClean="0"/>
              <a:t>universities</a:t>
            </a:r>
            <a:r>
              <a:rPr lang="de-DE" dirty="0" smtClean="0"/>
              <a:t> &amp; </a:t>
            </a:r>
            <a:r>
              <a:rPr lang="de-DE" dirty="0" err="1" smtClean="0"/>
              <a:t>think</a:t>
            </a:r>
            <a:r>
              <a:rPr lang="de-DE" dirty="0" smtClean="0"/>
              <a:t> </a:t>
            </a:r>
            <a:r>
              <a:rPr lang="de-DE" dirty="0" err="1" smtClean="0"/>
              <a:t>tanks</a:t>
            </a:r>
            <a:r>
              <a:rPr lang="de-DE" dirty="0" smtClean="0"/>
              <a:t>)</a:t>
            </a:r>
          </a:p>
          <a:p>
            <a:r>
              <a:rPr lang="de-DE" dirty="0" err="1" smtClean="0"/>
              <a:t>Involving</a:t>
            </a:r>
            <a:r>
              <a:rPr lang="de-DE" dirty="0" smtClean="0"/>
              <a:t> </a:t>
            </a:r>
            <a:r>
              <a:rPr lang="de-DE" dirty="0" err="1" smtClean="0"/>
              <a:t>lawyers</a:t>
            </a:r>
            <a:r>
              <a:rPr lang="de-DE" dirty="0" smtClean="0"/>
              <a:t> (international/</a:t>
            </a:r>
            <a:r>
              <a:rPr lang="de-DE" dirty="0" err="1" smtClean="0"/>
              <a:t>criminal</a:t>
            </a:r>
            <a:r>
              <a:rPr lang="de-DE" dirty="0" smtClean="0"/>
              <a:t>/environmental), </a:t>
            </a:r>
            <a:r>
              <a:rPr lang="de-DE" dirty="0" err="1" smtClean="0"/>
              <a:t>economists</a:t>
            </a:r>
            <a:r>
              <a:rPr lang="de-DE" dirty="0" smtClean="0"/>
              <a:t>, </a:t>
            </a:r>
            <a:r>
              <a:rPr lang="de-DE" dirty="0" err="1" smtClean="0"/>
              <a:t>political</a:t>
            </a:r>
            <a:r>
              <a:rPr lang="de-DE" dirty="0" smtClean="0"/>
              <a:t> </a:t>
            </a:r>
            <a:r>
              <a:rPr lang="de-DE" dirty="0" err="1" smtClean="0"/>
              <a:t>scientists</a:t>
            </a:r>
            <a:r>
              <a:rPr lang="de-DE" dirty="0" smtClean="0"/>
              <a:t>, </a:t>
            </a:r>
            <a:r>
              <a:rPr lang="de-DE" dirty="0" err="1" smtClean="0"/>
              <a:t>criminologists</a:t>
            </a:r>
            <a:r>
              <a:rPr lang="de-DE" dirty="0" smtClean="0"/>
              <a:t>….</a:t>
            </a:r>
          </a:p>
          <a:p>
            <a:r>
              <a:rPr lang="de-DE" dirty="0" err="1" smtClean="0"/>
              <a:t>Funded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 </a:t>
            </a:r>
            <a:r>
              <a:rPr lang="de-DE" dirty="0" err="1" smtClean="0"/>
              <a:t>EU‘s</a:t>
            </a:r>
            <a:r>
              <a:rPr lang="de-DE" dirty="0" smtClean="0"/>
              <a:t> FP7, </a:t>
            </a:r>
            <a:r>
              <a:rPr lang="de-DE" dirty="0" err="1" smtClean="0"/>
              <a:t>budget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ca. 2,8 </a:t>
            </a:r>
            <a:r>
              <a:rPr lang="de-DE" dirty="0" err="1" smtClean="0"/>
              <a:t>Mio</a:t>
            </a:r>
            <a:r>
              <a:rPr lang="de-DE" dirty="0" smtClean="0"/>
              <a:t> EUR </a:t>
            </a:r>
          </a:p>
          <a:p>
            <a:r>
              <a:rPr lang="de-DE" dirty="0" err="1" smtClean="0"/>
              <a:t>Altogether</a:t>
            </a:r>
            <a:r>
              <a:rPr lang="de-DE" dirty="0" smtClean="0"/>
              <a:t> </a:t>
            </a:r>
            <a:r>
              <a:rPr lang="de-DE" dirty="0" err="1" smtClean="0"/>
              <a:t>about</a:t>
            </a:r>
            <a:r>
              <a:rPr lang="de-DE" dirty="0" smtClean="0"/>
              <a:t> 200 </a:t>
            </a:r>
            <a:r>
              <a:rPr lang="de-DE" dirty="0" err="1" smtClean="0"/>
              <a:t>person</a:t>
            </a:r>
            <a:r>
              <a:rPr lang="de-DE" dirty="0" smtClean="0"/>
              <a:t> </a:t>
            </a:r>
            <a:r>
              <a:rPr lang="de-DE" dirty="0" err="1" smtClean="0"/>
              <a:t>months</a:t>
            </a:r>
            <a:r>
              <a:rPr lang="de-DE" dirty="0" smtClean="0"/>
              <a:t>,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which</a:t>
            </a:r>
            <a:r>
              <a:rPr lang="de-DE" dirty="0" smtClean="0"/>
              <a:t> 170 on </a:t>
            </a:r>
            <a:r>
              <a:rPr lang="de-DE" dirty="0" err="1" smtClean="0"/>
              <a:t>research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de-DE" dirty="0" smtClean="0"/>
              <a:t>Overall </a:t>
            </a:r>
            <a:r>
              <a:rPr lang="de-DE" dirty="0" err="1" smtClean="0"/>
              <a:t>aim</a:t>
            </a:r>
            <a:r>
              <a:rPr lang="de-DE" dirty="0" smtClean="0"/>
              <a:t>: </a:t>
            </a:r>
            <a:r>
              <a:rPr lang="de-DE" dirty="0" err="1" smtClean="0"/>
              <a:t>Develop</a:t>
            </a:r>
            <a:r>
              <a:rPr lang="de-DE" dirty="0" smtClean="0"/>
              <a:t> </a:t>
            </a:r>
            <a:r>
              <a:rPr lang="de-DE" dirty="0" err="1" smtClean="0"/>
              <a:t>policy</a:t>
            </a:r>
            <a:r>
              <a:rPr lang="de-DE" dirty="0" smtClean="0"/>
              <a:t> </a:t>
            </a:r>
            <a:r>
              <a:rPr lang="de-DE" dirty="0" err="1" smtClean="0"/>
              <a:t>recommendations</a:t>
            </a:r>
            <a:r>
              <a:rPr lang="de-DE" dirty="0" smtClean="0"/>
              <a:t> </a:t>
            </a:r>
            <a:r>
              <a:rPr lang="de-DE" dirty="0" err="1" smtClean="0"/>
              <a:t>aimed</a:t>
            </a:r>
            <a:r>
              <a:rPr lang="de-DE" dirty="0" smtClean="0"/>
              <a:t> </a:t>
            </a:r>
            <a:r>
              <a:rPr lang="de-DE" dirty="0" err="1" smtClean="0"/>
              <a:t>at</a:t>
            </a:r>
            <a:r>
              <a:rPr lang="de-DE" dirty="0" smtClean="0"/>
              <a:t> EU (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its</a:t>
            </a:r>
            <a:r>
              <a:rPr lang="de-DE" dirty="0" smtClean="0"/>
              <a:t> Member States) on </a:t>
            </a:r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better</a:t>
            </a:r>
            <a:r>
              <a:rPr lang="de-DE" dirty="0" smtClean="0"/>
              <a:t> </a:t>
            </a:r>
            <a:r>
              <a:rPr lang="de-DE" dirty="0" err="1" smtClean="0"/>
              <a:t>combat</a:t>
            </a:r>
            <a:r>
              <a:rPr lang="de-DE" dirty="0" smtClean="0"/>
              <a:t> environmental </a:t>
            </a:r>
            <a:r>
              <a:rPr lang="de-DE" dirty="0" err="1" smtClean="0"/>
              <a:t>crime</a:t>
            </a:r>
            <a:r>
              <a:rPr lang="de-DE" dirty="0" smtClean="0"/>
              <a:t> &gt; </a:t>
            </a:r>
            <a:r>
              <a:rPr lang="de-DE" dirty="0" err="1" smtClean="0"/>
              <a:t>focus</a:t>
            </a:r>
            <a:r>
              <a:rPr lang="de-DE" dirty="0" smtClean="0"/>
              <a:t> on </a:t>
            </a:r>
            <a:r>
              <a:rPr lang="de-DE" dirty="0" err="1" smtClean="0"/>
              <a:t>efforts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combat</a:t>
            </a:r>
            <a:r>
              <a:rPr lang="de-DE" dirty="0" smtClean="0"/>
              <a:t> environmental </a:t>
            </a:r>
            <a:r>
              <a:rPr lang="de-DE" dirty="0" err="1" smtClean="0"/>
              <a:t>crime</a:t>
            </a:r>
            <a:r>
              <a:rPr lang="de-DE" dirty="0" smtClean="0"/>
              <a:t>, </a:t>
            </a:r>
            <a:r>
              <a:rPr lang="de-DE" dirty="0" err="1" smtClean="0"/>
              <a:t>rather</a:t>
            </a:r>
            <a:r>
              <a:rPr lang="de-DE" dirty="0" smtClean="0"/>
              <a:t> </a:t>
            </a:r>
            <a:r>
              <a:rPr lang="de-DE" dirty="0" err="1" smtClean="0"/>
              <a:t>than</a:t>
            </a:r>
            <a:r>
              <a:rPr lang="de-DE" dirty="0" smtClean="0"/>
              <a:t> </a:t>
            </a:r>
            <a:r>
              <a:rPr lang="de-DE" dirty="0" err="1" smtClean="0"/>
              <a:t>details</a:t>
            </a:r>
            <a:r>
              <a:rPr lang="de-DE" dirty="0" smtClean="0"/>
              <a:t> on </a:t>
            </a:r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works</a:t>
            </a: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limitation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specific</a:t>
            </a:r>
            <a:r>
              <a:rPr lang="de-DE" dirty="0" smtClean="0"/>
              <a:t> </a:t>
            </a:r>
            <a:r>
              <a:rPr lang="de-DE" dirty="0" err="1" smtClean="0"/>
              <a:t>types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environmental </a:t>
            </a:r>
            <a:r>
              <a:rPr lang="de-DE" dirty="0" err="1" smtClean="0"/>
              <a:t>crime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specific</a:t>
            </a:r>
            <a:r>
              <a:rPr lang="de-DE" dirty="0" smtClean="0"/>
              <a:t> </a:t>
            </a:r>
            <a:r>
              <a:rPr lang="de-DE" dirty="0" err="1" smtClean="0"/>
              <a:t>discipline</a:t>
            </a:r>
            <a:r>
              <a:rPr lang="de-DE" dirty="0" smtClean="0"/>
              <a:t>, but </a:t>
            </a:r>
            <a:r>
              <a:rPr lang="de-DE" dirty="0" err="1" smtClean="0"/>
              <a:t>research</a:t>
            </a:r>
            <a:r>
              <a:rPr lang="de-DE" dirty="0" smtClean="0"/>
              <a:t> </a:t>
            </a:r>
            <a:r>
              <a:rPr lang="de-DE" dirty="0" err="1" smtClean="0"/>
              <a:t>focus</a:t>
            </a:r>
            <a:r>
              <a:rPr lang="de-DE" dirty="0" smtClean="0"/>
              <a:t> on EU</a:t>
            </a:r>
            <a:endParaRPr lang="de-D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Components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sz="2900" dirty="0" smtClean="0"/>
              <a:t>WP1: Analytical </a:t>
            </a:r>
            <a:r>
              <a:rPr lang="de-DE" sz="2900" dirty="0" err="1" smtClean="0"/>
              <a:t>framework</a:t>
            </a:r>
            <a:endParaRPr lang="de-DE" sz="2900" dirty="0" smtClean="0"/>
          </a:p>
          <a:p>
            <a:r>
              <a:rPr lang="de-DE" sz="2900" dirty="0" smtClean="0"/>
              <a:t>WP2: </a:t>
            </a:r>
            <a:r>
              <a:rPr lang="de-DE" sz="2900" dirty="0" err="1" smtClean="0"/>
              <a:t>Actors</a:t>
            </a:r>
            <a:r>
              <a:rPr lang="de-DE" sz="2900" dirty="0" smtClean="0"/>
              <a:t>, </a:t>
            </a:r>
            <a:r>
              <a:rPr lang="de-DE" sz="2900" dirty="0" err="1" smtClean="0"/>
              <a:t>instruments</a:t>
            </a:r>
            <a:r>
              <a:rPr lang="de-DE" sz="2900" dirty="0" smtClean="0"/>
              <a:t> &amp; </a:t>
            </a:r>
            <a:r>
              <a:rPr lang="de-DE" sz="2900" dirty="0" err="1" smtClean="0"/>
              <a:t>institutions</a:t>
            </a:r>
            <a:endParaRPr lang="de-DE" sz="2900" dirty="0" smtClean="0"/>
          </a:p>
          <a:p>
            <a:r>
              <a:rPr lang="de-DE" sz="2900" dirty="0" smtClean="0"/>
              <a:t>WP3: </a:t>
            </a:r>
            <a:r>
              <a:rPr lang="de-DE" sz="2900" dirty="0" err="1" smtClean="0"/>
              <a:t>Costs</a:t>
            </a:r>
            <a:r>
              <a:rPr lang="de-DE" sz="2900" dirty="0" smtClean="0"/>
              <a:t> </a:t>
            </a:r>
            <a:r>
              <a:rPr lang="de-DE" sz="2900" dirty="0" err="1" smtClean="0"/>
              <a:t>and</a:t>
            </a:r>
            <a:r>
              <a:rPr lang="de-DE" sz="2900" dirty="0" smtClean="0"/>
              <a:t> </a:t>
            </a:r>
            <a:r>
              <a:rPr lang="de-DE" sz="2900" dirty="0" err="1" smtClean="0"/>
              <a:t>impacts</a:t>
            </a:r>
            <a:r>
              <a:rPr lang="de-DE" sz="2900" dirty="0" smtClean="0"/>
              <a:t> </a:t>
            </a:r>
            <a:r>
              <a:rPr lang="de-DE" sz="2900" dirty="0" err="1" smtClean="0"/>
              <a:t>of</a:t>
            </a:r>
            <a:r>
              <a:rPr lang="de-DE" sz="2900" dirty="0" smtClean="0"/>
              <a:t> environmental </a:t>
            </a:r>
            <a:r>
              <a:rPr lang="de-DE" sz="2900" dirty="0" err="1" smtClean="0"/>
              <a:t>crime</a:t>
            </a:r>
            <a:endParaRPr lang="de-DE" sz="2900" dirty="0" smtClean="0"/>
          </a:p>
          <a:p>
            <a:r>
              <a:rPr lang="de-DE" sz="2900" dirty="0" smtClean="0"/>
              <a:t>WP4: Case </a:t>
            </a:r>
            <a:r>
              <a:rPr lang="de-DE" sz="2900" dirty="0" err="1" smtClean="0"/>
              <a:t>studies</a:t>
            </a:r>
            <a:endParaRPr lang="de-DE" sz="2900" dirty="0" smtClean="0"/>
          </a:p>
          <a:p>
            <a:r>
              <a:rPr lang="de-DE" sz="2900" dirty="0" smtClean="0"/>
              <a:t>WP5: Interactive </a:t>
            </a:r>
            <a:r>
              <a:rPr lang="de-DE" sz="2900" dirty="0" err="1" smtClean="0"/>
              <a:t>policy</a:t>
            </a:r>
            <a:r>
              <a:rPr lang="de-DE" sz="2900" dirty="0" smtClean="0"/>
              <a:t> </a:t>
            </a:r>
            <a:r>
              <a:rPr lang="de-DE" sz="2900" dirty="0" err="1" smtClean="0"/>
              <a:t>analysis</a:t>
            </a:r>
            <a:r>
              <a:rPr lang="de-DE" sz="2900" dirty="0" smtClean="0"/>
              <a:t> (</a:t>
            </a:r>
            <a:r>
              <a:rPr lang="de-DE" sz="2900" dirty="0" err="1" smtClean="0"/>
              <a:t>stakeholder</a:t>
            </a:r>
            <a:r>
              <a:rPr lang="de-DE" sz="2900" dirty="0" smtClean="0"/>
              <a:t> </a:t>
            </a:r>
            <a:r>
              <a:rPr lang="de-DE" sz="2900" dirty="0" err="1" smtClean="0"/>
              <a:t>involvement</a:t>
            </a:r>
            <a:r>
              <a:rPr lang="de-DE" sz="2900" dirty="0" smtClean="0"/>
              <a:t>)</a:t>
            </a:r>
          </a:p>
          <a:p>
            <a:r>
              <a:rPr lang="de-DE" sz="2900" dirty="0" smtClean="0"/>
              <a:t>WP6: SWOT </a:t>
            </a:r>
            <a:r>
              <a:rPr lang="de-DE" sz="2900" dirty="0" err="1" smtClean="0"/>
              <a:t>analysis</a:t>
            </a:r>
            <a:r>
              <a:rPr lang="de-DE" sz="2900" dirty="0" smtClean="0"/>
              <a:t> </a:t>
            </a:r>
            <a:r>
              <a:rPr lang="de-DE" sz="2900" dirty="0" err="1" smtClean="0"/>
              <a:t>of</a:t>
            </a:r>
            <a:r>
              <a:rPr lang="de-DE" sz="2900" dirty="0" smtClean="0"/>
              <a:t> EU </a:t>
            </a:r>
            <a:r>
              <a:rPr lang="de-DE" sz="2900" dirty="0" err="1" smtClean="0"/>
              <a:t>efforts</a:t>
            </a:r>
            <a:r>
              <a:rPr lang="de-DE" sz="2900" dirty="0" smtClean="0"/>
              <a:t> </a:t>
            </a:r>
            <a:r>
              <a:rPr lang="de-DE" sz="2900" dirty="0" err="1" smtClean="0"/>
              <a:t>to</a:t>
            </a:r>
            <a:r>
              <a:rPr lang="de-DE" sz="2900" dirty="0" smtClean="0"/>
              <a:t> </a:t>
            </a:r>
            <a:r>
              <a:rPr lang="de-DE" sz="2900" dirty="0" err="1" smtClean="0"/>
              <a:t>combat</a:t>
            </a:r>
            <a:r>
              <a:rPr lang="de-DE" sz="2900" dirty="0" smtClean="0"/>
              <a:t> environmental </a:t>
            </a:r>
            <a:r>
              <a:rPr lang="de-DE" sz="2900" dirty="0" err="1" smtClean="0"/>
              <a:t>crime</a:t>
            </a:r>
            <a:endParaRPr lang="de-DE" sz="2900" dirty="0" smtClean="0"/>
          </a:p>
          <a:p>
            <a:r>
              <a:rPr lang="de-DE" sz="2900" dirty="0" smtClean="0"/>
              <a:t>WP7: Options </a:t>
            </a:r>
            <a:r>
              <a:rPr lang="de-DE" sz="2900" dirty="0" err="1" smtClean="0"/>
              <a:t>and</a:t>
            </a:r>
            <a:r>
              <a:rPr lang="de-DE" sz="2900" dirty="0" smtClean="0"/>
              <a:t> </a:t>
            </a:r>
            <a:r>
              <a:rPr lang="de-DE" sz="2900" dirty="0" err="1" smtClean="0"/>
              <a:t>policy</a:t>
            </a:r>
            <a:r>
              <a:rPr lang="de-DE" sz="2900" dirty="0" smtClean="0"/>
              <a:t> </a:t>
            </a:r>
            <a:r>
              <a:rPr lang="de-DE" sz="2900" dirty="0" err="1" smtClean="0"/>
              <a:t>recommendations</a:t>
            </a:r>
            <a:endParaRPr lang="de-DE" sz="2900" dirty="0" smtClean="0"/>
          </a:p>
          <a:p>
            <a:endParaRPr lang="de-DE" dirty="0" smtClean="0"/>
          </a:p>
          <a:p>
            <a:pPr>
              <a:buNone/>
            </a:pPr>
            <a:r>
              <a:rPr lang="de-DE" b="1" dirty="0" err="1" smtClean="0"/>
              <a:t>Methods</a:t>
            </a:r>
            <a:r>
              <a:rPr lang="de-DE" dirty="0" smtClean="0"/>
              <a:t>: Analysis </a:t>
            </a:r>
            <a:r>
              <a:rPr lang="de-DE" dirty="0" err="1" smtClean="0"/>
              <a:t>of</a:t>
            </a:r>
            <a:r>
              <a:rPr lang="de-DE" dirty="0" smtClean="0"/>
              <a:t> legal </a:t>
            </a:r>
            <a:r>
              <a:rPr lang="de-DE" dirty="0" err="1" smtClean="0"/>
              <a:t>instruments</a:t>
            </a:r>
            <a:r>
              <a:rPr lang="de-DE" dirty="0" smtClean="0"/>
              <a:t>, </a:t>
            </a:r>
            <a:r>
              <a:rPr lang="de-DE" dirty="0" err="1" smtClean="0"/>
              <a:t>case</a:t>
            </a:r>
            <a:r>
              <a:rPr lang="de-DE" dirty="0" smtClean="0"/>
              <a:t> </a:t>
            </a:r>
            <a:r>
              <a:rPr lang="de-DE" dirty="0" err="1" smtClean="0"/>
              <a:t>studies</a:t>
            </a:r>
            <a:r>
              <a:rPr lang="de-DE" dirty="0" smtClean="0"/>
              <a:t>, </a:t>
            </a:r>
            <a:r>
              <a:rPr lang="de-DE" dirty="0" err="1" smtClean="0"/>
              <a:t>research</a:t>
            </a:r>
            <a:r>
              <a:rPr lang="de-DE" dirty="0" smtClean="0"/>
              <a:t> </a:t>
            </a:r>
            <a:r>
              <a:rPr lang="de-DE" dirty="0" err="1" smtClean="0"/>
              <a:t>interviews</a:t>
            </a:r>
            <a:r>
              <a:rPr lang="de-DE" dirty="0" smtClean="0"/>
              <a:t>,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analysis</a:t>
            </a:r>
            <a:r>
              <a:rPr lang="de-DE" dirty="0" smtClean="0"/>
              <a:t>, but </a:t>
            </a:r>
            <a:r>
              <a:rPr lang="de-DE" dirty="0" err="1" smtClean="0"/>
              <a:t>no</a:t>
            </a:r>
            <a:r>
              <a:rPr lang="de-DE" dirty="0" smtClean="0"/>
              <a:t> strong </a:t>
            </a:r>
            <a:r>
              <a:rPr lang="de-DE" dirty="0" err="1" smtClean="0"/>
              <a:t>focus</a:t>
            </a:r>
            <a:r>
              <a:rPr lang="de-DE" dirty="0" smtClean="0"/>
              <a:t> on </a:t>
            </a:r>
            <a:r>
              <a:rPr lang="de-DE" dirty="0" err="1" smtClean="0"/>
              <a:t>generating</a:t>
            </a:r>
            <a:r>
              <a:rPr lang="de-DE" dirty="0" smtClean="0"/>
              <a:t> „</a:t>
            </a:r>
            <a:r>
              <a:rPr lang="de-DE" dirty="0" err="1" smtClean="0"/>
              <a:t>new</a:t>
            </a:r>
            <a:r>
              <a:rPr lang="de-DE" dirty="0" smtClean="0"/>
              <a:t>“ </a:t>
            </a:r>
            <a:r>
              <a:rPr lang="de-DE" dirty="0" err="1" smtClean="0"/>
              <a:t>empirical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endParaRPr lang="de-D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WP2: </a:t>
            </a:r>
            <a:r>
              <a:rPr lang="de-DE" dirty="0" err="1" smtClean="0"/>
              <a:t>Actors</a:t>
            </a:r>
            <a:r>
              <a:rPr lang="de-DE" dirty="0" smtClean="0"/>
              <a:t>, </a:t>
            </a:r>
            <a:r>
              <a:rPr lang="de-DE" dirty="0" err="1" smtClean="0"/>
              <a:t>instruments</a:t>
            </a:r>
            <a:r>
              <a:rPr lang="de-DE" dirty="0" smtClean="0"/>
              <a:t>, </a:t>
            </a:r>
            <a:r>
              <a:rPr lang="de-DE" dirty="0" err="1" smtClean="0"/>
              <a:t>institutions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800" dirty="0" smtClean="0"/>
              <a:t>Country </a:t>
            </a:r>
            <a:r>
              <a:rPr lang="de-DE" sz="2800" dirty="0" err="1" smtClean="0"/>
              <a:t>case</a:t>
            </a:r>
            <a:r>
              <a:rPr lang="de-DE" sz="2800" dirty="0" smtClean="0"/>
              <a:t> </a:t>
            </a:r>
            <a:r>
              <a:rPr lang="de-DE" sz="2800" dirty="0" err="1" smtClean="0"/>
              <a:t>studies</a:t>
            </a:r>
            <a:r>
              <a:rPr lang="de-DE" sz="2800" dirty="0" smtClean="0"/>
              <a:t> on </a:t>
            </a:r>
            <a:r>
              <a:rPr lang="de-DE" sz="2800" dirty="0" err="1" smtClean="0"/>
              <a:t>Sweden</a:t>
            </a:r>
            <a:r>
              <a:rPr lang="de-DE" sz="2800" dirty="0" smtClean="0"/>
              <a:t>, </a:t>
            </a:r>
            <a:r>
              <a:rPr lang="de-DE" sz="2800" dirty="0" err="1" smtClean="0"/>
              <a:t>Italy</a:t>
            </a:r>
            <a:r>
              <a:rPr lang="de-DE" sz="2800" dirty="0" smtClean="0"/>
              <a:t>, France, </a:t>
            </a:r>
            <a:r>
              <a:rPr lang="de-DE" sz="2800" dirty="0" err="1" smtClean="0"/>
              <a:t>Poland</a:t>
            </a:r>
            <a:r>
              <a:rPr lang="de-DE" sz="2800" dirty="0" smtClean="0"/>
              <a:t>, UK, Spain, Germany </a:t>
            </a:r>
            <a:r>
              <a:rPr lang="de-DE" sz="2800" dirty="0" err="1" smtClean="0"/>
              <a:t>as</a:t>
            </a:r>
            <a:r>
              <a:rPr lang="de-DE" sz="2800" dirty="0" smtClean="0"/>
              <a:t> well </a:t>
            </a:r>
            <a:r>
              <a:rPr lang="de-DE" sz="2800" dirty="0" err="1" smtClean="0"/>
              <a:t>as</a:t>
            </a:r>
            <a:r>
              <a:rPr lang="de-DE" sz="2800" dirty="0" smtClean="0"/>
              <a:t> EU/international </a:t>
            </a:r>
            <a:r>
              <a:rPr lang="de-DE" sz="2800" dirty="0" err="1" smtClean="0"/>
              <a:t>level</a:t>
            </a:r>
            <a:r>
              <a:rPr lang="de-DE" sz="2800" dirty="0" smtClean="0"/>
              <a:t> </a:t>
            </a:r>
            <a:r>
              <a:rPr lang="de-DE" sz="2800" dirty="0" err="1" smtClean="0"/>
              <a:t>with</a:t>
            </a:r>
            <a:r>
              <a:rPr lang="de-DE" sz="2800" dirty="0" smtClean="0"/>
              <a:t> </a:t>
            </a:r>
            <a:r>
              <a:rPr lang="de-DE" sz="2800" dirty="0" err="1" smtClean="0"/>
              <a:t>regard</a:t>
            </a:r>
            <a:r>
              <a:rPr lang="de-DE" sz="2800" dirty="0" smtClean="0"/>
              <a:t> </a:t>
            </a:r>
            <a:r>
              <a:rPr lang="de-DE" sz="2800" dirty="0" err="1" smtClean="0"/>
              <a:t>to</a:t>
            </a:r>
            <a:r>
              <a:rPr lang="de-DE" sz="2800" dirty="0" smtClean="0"/>
              <a:t> legal </a:t>
            </a:r>
            <a:r>
              <a:rPr lang="de-DE" sz="2800" dirty="0" err="1" smtClean="0"/>
              <a:t>framework</a:t>
            </a:r>
            <a:r>
              <a:rPr lang="de-DE" sz="2800" dirty="0" smtClean="0"/>
              <a:t> </a:t>
            </a:r>
            <a:r>
              <a:rPr lang="de-DE" sz="2800" dirty="0" err="1" smtClean="0"/>
              <a:t>and</a:t>
            </a:r>
            <a:r>
              <a:rPr lang="de-DE" sz="2800" dirty="0" smtClean="0"/>
              <a:t> </a:t>
            </a:r>
            <a:r>
              <a:rPr lang="de-DE" sz="2800" dirty="0" err="1" smtClean="0"/>
              <a:t>instutional</a:t>
            </a:r>
            <a:r>
              <a:rPr lang="de-DE" sz="2800" dirty="0" smtClean="0"/>
              <a:t> </a:t>
            </a:r>
            <a:r>
              <a:rPr lang="de-DE" sz="2800" dirty="0" err="1" smtClean="0"/>
              <a:t>set-up</a:t>
            </a:r>
            <a:r>
              <a:rPr lang="de-DE" sz="2800" dirty="0" smtClean="0"/>
              <a:t> </a:t>
            </a:r>
            <a:r>
              <a:rPr lang="de-DE" sz="2800" dirty="0" err="1" smtClean="0"/>
              <a:t>relating</a:t>
            </a:r>
            <a:r>
              <a:rPr lang="de-DE" sz="2800" dirty="0" smtClean="0"/>
              <a:t> </a:t>
            </a:r>
            <a:r>
              <a:rPr lang="de-DE" sz="2800" dirty="0" err="1" smtClean="0"/>
              <a:t>to</a:t>
            </a:r>
            <a:r>
              <a:rPr lang="de-DE" sz="2800" dirty="0" smtClean="0"/>
              <a:t> environmental </a:t>
            </a:r>
            <a:r>
              <a:rPr lang="de-DE" sz="2800" dirty="0" err="1" smtClean="0"/>
              <a:t>crime</a:t>
            </a:r>
            <a:endParaRPr lang="de-DE" sz="2800" dirty="0" smtClean="0"/>
          </a:p>
          <a:p>
            <a:r>
              <a:rPr lang="de-DE" sz="2800" dirty="0" smtClean="0"/>
              <a:t>Analysis </a:t>
            </a:r>
            <a:r>
              <a:rPr lang="de-DE" sz="2800" dirty="0" err="1" smtClean="0"/>
              <a:t>of</a:t>
            </a:r>
            <a:r>
              <a:rPr lang="de-DE" sz="2800" dirty="0" smtClean="0"/>
              <a:t> </a:t>
            </a:r>
            <a:r>
              <a:rPr lang="de-DE" sz="2800" dirty="0" err="1" smtClean="0"/>
              <a:t>actors</a:t>
            </a:r>
            <a:r>
              <a:rPr lang="de-DE" sz="2800" dirty="0" smtClean="0"/>
              <a:t> such </a:t>
            </a:r>
            <a:r>
              <a:rPr lang="de-DE" sz="2800" dirty="0" err="1" smtClean="0"/>
              <a:t>as</a:t>
            </a:r>
            <a:r>
              <a:rPr lang="de-DE" sz="2800" dirty="0" smtClean="0"/>
              <a:t> NGOs, </a:t>
            </a:r>
            <a:r>
              <a:rPr lang="de-DE" sz="2800" dirty="0" err="1" smtClean="0"/>
              <a:t>resources</a:t>
            </a:r>
            <a:r>
              <a:rPr lang="de-DE" sz="2800" dirty="0" smtClean="0"/>
              <a:t> </a:t>
            </a:r>
            <a:r>
              <a:rPr lang="de-DE" sz="2800" dirty="0" err="1" smtClean="0"/>
              <a:t>available</a:t>
            </a:r>
            <a:r>
              <a:rPr lang="de-DE" sz="2800" dirty="0" smtClean="0"/>
              <a:t> etc. (</a:t>
            </a:r>
            <a:r>
              <a:rPr lang="de-DE" sz="2800" dirty="0" err="1" smtClean="0"/>
              <a:t>including</a:t>
            </a:r>
            <a:r>
              <a:rPr lang="de-DE" sz="2800" dirty="0" smtClean="0"/>
              <a:t> </a:t>
            </a:r>
            <a:r>
              <a:rPr lang="de-DE" sz="2800" dirty="0" err="1" smtClean="0"/>
              <a:t>research</a:t>
            </a:r>
            <a:r>
              <a:rPr lang="de-DE" sz="2800" dirty="0" smtClean="0"/>
              <a:t> </a:t>
            </a:r>
            <a:r>
              <a:rPr lang="de-DE" sz="2800" dirty="0" err="1" smtClean="0"/>
              <a:t>interviews</a:t>
            </a:r>
            <a:r>
              <a:rPr lang="de-DE" sz="2800" dirty="0" smtClean="0"/>
              <a:t>)</a:t>
            </a:r>
          </a:p>
          <a:p>
            <a:pPr>
              <a:buNone/>
            </a:pPr>
            <a:r>
              <a:rPr lang="de-DE" sz="2800" dirty="0" smtClean="0"/>
              <a:t>&gt; </a:t>
            </a:r>
            <a:r>
              <a:rPr lang="de-DE" sz="2800" dirty="0" err="1" smtClean="0"/>
              <a:t>Rather</a:t>
            </a:r>
            <a:r>
              <a:rPr lang="de-DE" sz="2800" dirty="0" smtClean="0"/>
              <a:t> </a:t>
            </a:r>
            <a:r>
              <a:rPr lang="de-DE" sz="2800" dirty="0" err="1" smtClean="0"/>
              <a:t>descriptive</a:t>
            </a:r>
            <a:r>
              <a:rPr lang="de-DE" sz="2800" dirty="0" smtClean="0"/>
              <a:t>, but </a:t>
            </a:r>
            <a:r>
              <a:rPr lang="de-DE" sz="2800" dirty="0" err="1" smtClean="0"/>
              <a:t>possibly</a:t>
            </a:r>
            <a:r>
              <a:rPr lang="de-DE" sz="2800" dirty="0" smtClean="0"/>
              <a:t> </a:t>
            </a:r>
            <a:r>
              <a:rPr lang="de-DE" sz="2800" dirty="0" err="1" smtClean="0"/>
              <a:t>identification</a:t>
            </a:r>
            <a:r>
              <a:rPr lang="de-DE" sz="2800" dirty="0" smtClean="0"/>
              <a:t> </a:t>
            </a:r>
            <a:r>
              <a:rPr lang="de-DE" sz="2800" dirty="0" err="1" smtClean="0"/>
              <a:t>of</a:t>
            </a:r>
            <a:r>
              <a:rPr lang="de-DE" sz="2800" dirty="0" smtClean="0"/>
              <a:t> „</a:t>
            </a:r>
            <a:r>
              <a:rPr lang="de-DE" sz="2800" dirty="0" err="1" smtClean="0"/>
              <a:t>best</a:t>
            </a:r>
            <a:r>
              <a:rPr lang="de-DE" sz="2800" dirty="0" smtClean="0"/>
              <a:t> </a:t>
            </a:r>
            <a:r>
              <a:rPr lang="de-DE" sz="2800" dirty="0" err="1" smtClean="0"/>
              <a:t>practices</a:t>
            </a:r>
            <a:r>
              <a:rPr lang="de-DE" sz="2800" dirty="0" smtClean="0"/>
              <a:t>“, </a:t>
            </a:r>
            <a:r>
              <a:rPr lang="de-DE" sz="2800" dirty="0" err="1" smtClean="0"/>
              <a:t>what</a:t>
            </a:r>
            <a:r>
              <a:rPr lang="de-DE" sz="2800" dirty="0" smtClean="0"/>
              <a:t> </a:t>
            </a:r>
            <a:r>
              <a:rPr lang="de-DE" sz="2800" dirty="0" err="1" smtClean="0"/>
              <a:t>works</a:t>
            </a:r>
            <a:r>
              <a:rPr lang="de-DE" sz="2800" dirty="0" smtClean="0"/>
              <a:t>/</a:t>
            </a:r>
            <a:r>
              <a:rPr lang="de-DE" sz="2800" dirty="0" err="1" smtClean="0"/>
              <a:t>what</a:t>
            </a:r>
            <a:r>
              <a:rPr lang="de-DE" sz="2800" dirty="0" smtClean="0"/>
              <a:t> </a:t>
            </a:r>
            <a:r>
              <a:rPr lang="de-DE" sz="2800" dirty="0" err="1" smtClean="0"/>
              <a:t>does</a:t>
            </a:r>
            <a:r>
              <a:rPr lang="de-DE" sz="2800" dirty="0" smtClean="0"/>
              <a:t> not</a:t>
            </a:r>
            <a:endParaRPr lang="de-DE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WP3: </a:t>
            </a:r>
            <a:r>
              <a:rPr lang="de-DE" dirty="0" err="1" smtClean="0"/>
              <a:t>Costs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impacts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environemntal</a:t>
            </a:r>
            <a:r>
              <a:rPr lang="de-DE" dirty="0" smtClean="0"/>
              <a:t> </a:t>
            </a:r>
            <a:r>
              <a:rPr lang="de-DE" dirty="0" err="1" smtClean="0"/>
              <a:t>crime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Review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existing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sources</a:t>
            </a:r>
            <a:endParaRPr lang="de-DE" dirty="0" smtClean="0"/>
          </a:p>
          <a:p>
            <a:r>
              <a:rPr lang="de-DE" dirty="0" smtClean="0"/>
              <a:t>Quantitative </a:t>
            </a:r>
            <a:r>
              <a:rPr lang="de-DE" dirty="0" err="1" smtClean="0"/>
              <a:t>overview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extent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damage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impacts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environmental </a:t>
            </a:r>
            <a:r>
              <a:rPr lang="de-DE" dirty="0" err="1" smtClean="0"/>
              <a:t>crime</a:t>
            </a:r>
            <a:endParaRPr lang="de-DE" dirty="0" smtClean="0"/>
          </a:p>
          <a:p>
            <a:r>
              <a:rPr lang="de-DE" dirty="0" err="1" smtClean="0"/>
              <a:t>Economic</a:t>
            </a:r>
            <a:r>
              <a:rPr lang="de-DE" dirty="0" smtClean="0"/>
              <a:t> </a:t>
            </a:r>
            <a:r>
              <a:rPr lang="de-DE" dirty="0" err="1" smtClean="0"/>
              <a:t>analysis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(</a:t>
            </a:r>
            <a:r>
              <a:rPr lang="de-DE" dirty="0" err="1" smtClean="0"/>
              <a:t>monetised</a:t>
            </a:r>
            <a:r>
              <a:rPr lang="de-DE" dirty="0" smtClean="0"/>
              <a:t>) </a:t>
            </a:r>
            <a:r>
              <a:rPr lang="de-DE" dirty="0" err="1" smtClean="0"/>
              <a:t>costs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environmental </a:t>
            </a:r>
            <a:r>
              <a:rPr lang="de-DE" dirty="0" err="1" smtClean="0"/>
              <a:t>crime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WP4: Case </a:t>
            </a:r>
            <a:r>
              <a:rPr lang="de-DE" dirty="0" err="1" smtClean="0"/>
              <a:t>studies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1. Illegal fisheries within the EU </a:t>
            </a:r>
          </a:p>
          <a:p>
            <a:r>
              <a:rPr lang="en-US" dirty="0" smtClean="0"/>
              <a:t>2. Illegal waste shipment in East Asia</a:t>
            </a:r>
            <a:endParaRPr lang="de-DE" b="1" dirty="0" smtClean="0"/>
          </a:p>
          <a:p>
            <a:r>
              <a:rPr lang="en-US" dirty="0" smtClean="0"/>
              <a:t>3. Local illegal pollution incidents within the EU</a:t>
            </a:r>
          </a:p>
          <a:p>
            <a:r>
              <a:rPr lang="en-US" dirty="0" smtClean="0"/>
              <a:t>4. Effects of organized crime on air and soil pollution levels in Italy</a:t>
            </a:r>
          </a:p>
          <a:p>
            <a:r>
              <a:rPr lang="en-US" dirty="0" smtClean="0"/>
              <a:t>5. Illegal logging and trade in illegal </a:t>
            </a:r>
            <a:r>
              <a:rPr lang="en-US" dirty="0" smtClean="0"/>
              <a:t>timber</a:t>
            </a:r>
            <a:endParaRPr lang="en-US" dirty="0" smtClean="0"/>
          </a:p>
          <a:p>
            <a:r>
              <a:rPr lang="en-US" dirty="0" smtClean="0"/>
              <a:t>6. Illegal wildlife trade in Norway and the UK suggestions for improvement within the EU.</a:t>
            </a:r>
          </a:p>
          <a:p>
            <a:r>
              <a:rPr lang="en-US" dirty="0" smtClean="0"/>
              <a:t>7. Industrial spill accidents in Romania and Hungary</a:t>
            </a:r>
          </a:p>
          <a:p>
            <a:r>
              <a:rPr lang="en-US" dirty="0" smtClean="0"/>
              <a:t>8. Corruption and environmental crime in Armenia</a:t>
            </a:r>
          </a:p>
          <a:p>
            <a:r>
              <a:rPr lang="en-US" dirty="0" smtClean="0"/>
              <a:t>9. Smaller case studies on environmental impact of illegal drug production and the war on drugs &amp; use of mercury in gold mining (Latin America)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WP5: </a:t>
            </a:r>
            <a:r>
              <a:rPr lang="de-DE" dirty="0" err="1" smtClean="0"/>
              <a:t>Stakeholder</a:t>
            </a:r>
            <a:r>
              <a:rPr lang="de-DE" dirty="0" smtClean="0"/>
              <a:t> </a:t>
            </a:r>
            <a:r>
              <a:rPr lang="de-DE" dirty="0" err="1" smtClean="0"/>
              <a:t>involvement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Advisory Board</a:t>
            </a:r>
          </a:p>
          <a:p>
            <a:r>
              <a:rPr lang="de-DE" dirty="0" smtClean="0"/>
              <a:t>9 semi-</a:t>
            </a:r>
            <a:r>
              <a:rPr lang="de-DE" dirty="0" err="1" smtClean="0"/>
              <a:t>public</a:t>
            </a:r>
            <a:r>
              <a:rPr lang="de-DE" dirty="0" smtClean="0"/>
              <a:t> </a:t>
            </a:r>
            <a:r>
              <a:rPr lang="de-DE" dirty="0" err="1" smtClean="0"/>
              <a:t>workshops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present</a:t>
            </a:r>
            <a:r>
              <a:rPr lang="de-DE" dirty="0" smtClean="0"/>
              <a:t> </a:t>
            </a:r>
            <a:r>
              <a:rPr lang="de-DE" dirty="0" err="1" smtClean="0"/>
              <a:t>results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get</a:t>
            </a:r>
            <a:r>
              <a:rPr lang="de-DE" dirty="0" smtClean="0"/>
              <a:t> </a:t>
            </a:r>
            <a:r>
              <a:rPr lang="de-DE" dirty="0" err="1" smtClean="0"/>
              <a:t>feedback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stakeholders</a:t>
            </a:r>
            <a:endParaRPr lang="de-DE" dirty="0" smtClean="0"/>
          </a:p>
          <a:p>
            <a:r>
              <a:rPr lang="de-DE" dirty="0" err="1" smtClean="0"/>
              <a:t>Midterm</a:t>
            </a:r>
            <a:r>
              <a:rPr lang="de-DE" dirty="0" smtClean="0"/>
              <a:t>/final </a:t>
            </a:r>
            <a:r>
              <a:rPr lang="de-DE" dirty="0" err="1" smtClean="0"/>
              <a:t>conference</a:t>
            </a:r>
            <a:endParaRPr lang="de-DE" dirty="0" smtClean="0"/>
          </a:p>
          <a:p>
            <a:r>
              <a:rPr lang="de-DE" dirty="0" smtClean="0"/>
              <a:t>Online „</a:t>
            </a:r>
            <a:r>
              <a:rPr lang="en-US" dirty="0" smtClean="0"/>
              <a:t>Environmental Crime Research and Action Guide”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FFACE_presentation template_fin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evolution">
      <a:majorFont>
        <a:latin typeface="Trebuchet MS"/>
        <a:ea typeface=""/>
        <a:cs typeface=""/>
        <a:font script="Jpan" typeface="ＭＳ ゴシック"/>
      </a:majorFont>
      <a:minorFont>
        <a:latin typeface="Trebuchet MS"/>
        <a:ea typeface=""/>
        <a:cs typeface=""/>
        <a:font script="Jpan" typeface="ＭＳ 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b="1" dirty="0" smtClean="0">
            <a:solidFill>
              <a:srgbClr val="008135"/>
            </a:solidFill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EFFACE_presentation template_final</Template>
  <TotalTime>0</TotalTime>
  <Words>588</Words>
  <Application>Microsoft Office PowerPoint</Application>
  <PresentationFormat>On-screen Show (4:3)</PresentationFormat>
  <Paragraphs>65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EFFACE_presentation template_final</vt:lpstr>
      <vt:lpstr>“European Union Action to Fight Environmental Crime” (EFFACE)</vt:lpstr>
      <vt:lpstr> FP7 projects in general</vt:lpstr>
      <vt:lpstr>Basic facts on EFFACE</vt:lpstr>
      <vt:lpstr>Slide 4</vt:lpstr>
      <vt:lpstr>Components</vt:lpstr>
      <vt:lpstr>WP2: Actors, instruments, institutions</vt:lpstr>
      <vt:lpstr>WP3: Costs and impacts of environemntal crime</vt:lpstr>
      <vt:lpstr>WP4: Case studies</vt:lpstr>
      <vt:lpstr>WP5: Stakeholder involvement</vt:lpstr>
      <vt:lpstr>How to stay tuned</vt:lpstr>
      <vt:lpstr>How to contribute</vt:lpstr>
    </vt:vector>
  </TitlesOfParts>
  <Company>Ecologic Institute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c.gerstetter</dc:creator>
  <cp:lastModifiedBy>c.gerstetter</cp:lastModifiedBy>
  <cp:revision>20</cp:revision>
  <dcterms:created xsi:type="dcterms:W3CDTF">2013-10-14T15:43:26Z</dcterms:created>
  <dcterms:modified xsi:type="dcterms:W3CDTF">2013-11-12T09:10:41Z</dcterms:modified>
</cp:coreProperties>
</file>